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318B-258F-4D1B-9B78-11AACD9EE34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CE7D4-E18F-478D-8437-91C2D8E09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10FFC-1761-40E6-8A39-3C76D3D25E0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Remind students of even/odd properties: </a:t>
            </a:r>
          </a:p>
          <a:p>
            <a:r>
              <a:rPr lang="en-US" altLang="en-US"/>
              <a:t>	       cos(-u)=cos u</a:t>
            </a:r>
          </a:p>
          <a:p>
            <a:r>
              <a:rPr lang="en-US" altLang="en-US"/>
              <a:t>	       sin(-u)=-sin u</a:t>
            </a:r>
          </a:p>
        </p:txBody>
      </p:sp>
    </p:spTree>
    <p:extLst>
      <p:ext uri="{BB962C8B-B14F-4D97-AF65-F5344CB8AC3E}">
        <p14:creationId xmlns:p14="http://schemas.microsoft.com/office/powerpoint/2010/main" val="353009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F3841-E7E6-446A-ADE4-2B18958A759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Note that a is the length of the diameter of the circles and length of the loop of a lemnicscate.</a:t>
            </a:r>
          </a:p>
        </p:txBody>
      </p:sp>
    </p:spTree>
    <p:extLst>
      <p:ext uri="{BB962C8B-B14F-4D97-AF65-F5344CB8AC3E}">
        <p14:creationId xmlns:p14="http://schemas.microsoft.com/office/powerpoint/2010/main" val="288477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1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0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153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79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417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708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00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4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3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4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7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9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8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4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9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6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5.png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9" Type="http://schemas.openxmlformats.org/officeDocument/2006/relationships/image" Target="../media/image21.png"/><Relationship Id="rId1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3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9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png"/><Relationship Id="rId11" Type="http://schemas.openxmlformats.org/officeDocument/2006/relationships/image" Target="../media/image26.wmf"/><Relationship Id="rId5" Type="http://schemas.openxmlformats.org/officeDocument/2006/relationships/image" Target="../media/image24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8.2 - Graphing Polar Equations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Tests for Symmetry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Test are sufficient, but not necessary.</a:t>
            </a:r>
          </a:p>
          <a:p>
            <a:r>
              <a:rPr lang="en-US" sz="2000" dirty="0" smtClean="0"/>
              <a:t>NO means MAYBE. YES means YES.</a:t>
            </a:r>
          </a:p>
          <a:p>
            <a:r>
              <a:rPr lang="en-US" sz="2000" dirty="0" smtClean="0"/>
              <a:t>In each test, if an equivalent equation results, then the answer is YES.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smtClean="0"/>
              <a:t>Polar axis (like x-axis): replace </a:t>
            </a:r>
            <a:r>
              <a:rPr lang="el-GR" sz="2000" dirty="0" smtClean="0"/>
              <a:t>θ</a:t>
            </a:r>
            <a:r>
              <a:rPr lang="en-US" sz="2000" dirty="0" smtClean="0"/>
              <a:t> with (-</a:t>
            </a:r>
            <a:r>
              <a:rPr lang="el-GR" sz="2000" dirty="0" smtClean="0"/>
              <a:t>θ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Line </a:t>
            </a:r>
            <a:r>
              <a:rPr lang="el-GR" sz="2000" dirty="0" smtClean="0"/>
              <a:t>θ</a:t>
            </a:r>
            <a:r>
              <a:rPr lang="en-US" sz="2000" dirty="0" smtClean="0"/>
              <a:t> = </a:t>
            </a:r>
            <a:r>
              <a:rPr lang="el-GR" sz="2000" dirty="0" smtClean="0"/>
              <a:t>π</a:t>
            </a:r>
            <a:r>
              <a:rPr lang="en-US" sz="2000" dirty="0" smtClean="0"/>
              <a:t>/2 (like y-axis): replace </a:t>
            </a:r>
            <a:r>
              <a:rPr lang="el-GR" sz="2000" dirty="0" smtClean="0"/>
              <a:t>θ</a:t>
            </a:r>
            <a:r>
              <a:rPr lang="en-US" sz="2000" dirty="0" smtClean="0"/>
              <a:t> with (</a:t>
            </a:r>
            <a:r>
              <a:rPr lang="el-GR" sz="2000" dirty="0" smtClean="0"/>
              <a:t>π</a:t>
            </a:r>
            <a:r>
              <a:rPr lang="en-US" sz="2000" dirty="0" smtClean="0"/>
              <a:t> – </a:t>
            </a:r>
            <a:r>
              <a:rPr lang="el-GR" sz="2000" dirty="0" smtClean="0"/>
              <a:t>θ</a:t>
            </a:r>
            <a:r>
              <a:rPr lang="en-US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With respect to the pole (like the origin): replace r with (-r)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84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Ex.8    Test r = -2 cos </a:t>
            </a:r>
            <a:r>
              <a:rPr lang="el-GR" dirty="0" smtClean="0"/>
              <a:t>θ</a:t>
            </a:r>
            <a:r>
              <a:rPr lang="en-US" dirty="0" smtClean="0"/>
              <a:t> for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1. polar axis :  r = -2 cos (-</a:t>
            </a:r>
            <a:r>
              <a:rPr lang="el-GR" sz="2400" dirty="0" smtClean="0"/>
              <a:t>θ</a:t>
            </a:r>
            <a:r>
              <a:rPr lang="en-US" sz="2400" dirty="0" smtClean="0"/>
              <a:t> ) = -2 cos </a:t>
            </a:r>
            <a:r>
              <a:rPr lang="el-GR" sz="2400" dirty="0" smtClean="0"/>
              <a:t>θ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70C0"/>
                </a:solidFill>
              </a:rPr>
              <a:t>YES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el-GR" sz="2400" dirty="0" smtClean="0">
                <a:solidFill>
                  <a:schemeClr val="tx1"/>
                </a:solidFill>
              </a:rPr>
              <a:t>θ</a:t>
            </a:r>
            <a:r>
              <a:rPr lang="en-US" sz="2400" dirty="0" smtClean="0">
                <a:solidFill>
                  <a:schemeClr val="tx1"/>
                </a:solidFill>
              </a:rPr>
              <a:t> = </a:t>
            </a:r>
            <a:r>
              <a:rPr lang="el-GR" sz="2400" dirty="0" smtClean="0">
                <a:solidFill>
                  <a:schemeClr val="tx1"/>
                </a:solidFill>
              </a:rPr>
              <a:t>π</a:t>
            </a:r>
            <a:r>
              <a:rPr lang="en-US" sz="2400" dirty="0" smtClean="0">
                <a:solidFill>
                  <a:schemeClr val="tx1"/>
                </a:solidFill>
              </a:rPr>
              <a:t>/2 : r = -2 cos (</a:t>
            </a:r>
            <a:r>
              <a:rPr lang="el-GR" sz="2400" dirty="0" smtClean="0">
                <a:solidFill>
                  <a:schemeClr val="tx1"/>
                </a:solidFill>
              </a:rPr>
              <a:t>π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el-GR" sz="2400" dirty="0" smtClean="0">
                <a:solidFill>
                  <a:schemeClr val="tx1"/>
                </a:solidFill>
              </a:rPr>
              <a:t>θ</a:t>
            </a:r>
            <a:r>
              <a:rPr lang="en-US" sz="2400" dirty="0" smtClean="0">
                <a:solidFill>
                  <a:schemeClr val="tx1"/>
                </a:solidFill>
              </a:rPr>
              <a:t>) = -2 [cos </a:t>
            </a:r>
            <a:r>
              <a:rPr lang="el-GR" sz="2400" dirty="0" smtClean="0">
                <a:solidFill>
                  <a:schemeClr val="tx1"/>
                </a:solidFill>
              </a:rPr>
              <a:t>π</a:t>
            </a:r>
            <a:r>
              <a:rPr lang="en-US" sz="2400" dirty="0" smtClean="0">
                <a:solidFill>
                  <a:schemeClr val="tx1"/>
                </a:solidFill>
              </a:rPr>
              <a:t> cos </a:t>
            </a:r>
            <a:r>
              <a:rPr lang="el-GR" sz="2400" dirty="0" smtClean="0">
                <a:solidFill>
                  <a:schemeClr val="tx1"/>
                </a:solidFill>
              </a:rPr>
              <a:t>θ</a:t>
            </a:r>
            <a:r>
              <a:rPr lang="en-US" sz="2400" dirty="0" smtClean="0">
                <a:solidFill>
                  <a:schemeClr val="tx1"/>
                </a:solidFill>
              </a:rPr>
              <a:t> + sin </a:t>
            </a:r>
            <a:r>
              <a:rPr lang="el-GR" sz="2400" dirty="0" smtClean="0">
                <a:solidFill>
                  <a:schemeClr val="tx1"/>
                </a:solidFill>
              </a:rPr>
              <a:t>π</a:t>
            </a:r>
            <a:r>
              <a:rPr lang="en-US" sz="2400" dirty="0" smtClean="0">
                <a:solidFill>
                  <a:schemeClr val="tx1"/>
                </a:solidFill>
              </a:rPr>
              <a:t> sin </a:t>
            </a:r>
            <a:r>
              <a:rPr lang="el-GR" sz="2400" dirty="0" smtClean="0">
                <a:solidFill>
                  <a:schemeClr val="tx1"/>
                </a:solidFill>
              </a:rPr>
              <a:t>θ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	</a:t>
            </a:r>
            <a:r>
              <a:rPr lang="en-US" sz="2400" dirty="0" smtClean="0">
                <a:solidFill>
                  <a:schemeClr val="tx1"/>
                </a:solidFill>
              </a:rPr>
              <a:t>-2 [- cos </a:t>
            </a:r>
            <a:r>
              <a:rPr lang="el-GR" sz="2400" dirty="0" smtClean="0">
                <a:solidFill>
                  <a:schemeClr val="tx1"/>
                </a:solidFill>
              </a:rPr>
              <a:t>θ</a:t>
            </a:r>
            <a:r>
              <a:rPr lang="en-US" sz="2400" dirty="0" smtClean="0">
                <a:solidFill>
                  <a:schemeClr val="tx1"/>
                </a:solidFill>
              </a:rPr>
              <a:t>] 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3. With respect to the pole : -r = - (-2 cos </a:t>
            </a:r>
            <a:r>
              <a:rPr lang="el-GR" sz="2400" dirty="0" smtClean="0">
                <a:solidFill>
                  <a:schemeClr val="tx1"/>
                </a:solidFill>
              </a:rPr>
              <a:t>θ</a:t>
            </a:r>
            <a:r>
              <a:rPr lang="en-US" sz="2400" dirty="0" smtClean="0">
                <a:solidFill>
                  <a:schemeClr val="tx1"/>
                </a:solidFill>
              </a:rPr>
              <a:t>) = 2 cos </a:t>
            </a:r>
            <a:r>
              <a:rPr lang="el-GR" sz="2400" dirty="0" smtClean="0">
                <a:solidFill>
                  <a:schemeClr val="tx1"/>
                </a:solidFill>
              </a:rPr>
              <a:t>θ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r>
              <a:rPr lang="en-US" altLang="en-US" dirty="0"/>
              <a:t>Using Symmetry to Sketch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528" name="Group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8738186"/>
                  </p:ext>
                </p:extLst>
              </p:nvPr>
            </p:nvGraphicFramePr>
            <p:xfrm>
              <a:off x="2705100" y="2601914"/>
              <a:ext cx="1371600" cy="4150932"/>
            </p:xfrm>
            <a:graphic>
              <a:graphicData uri="http://schemas.openxmlformats.org/drawingml/2006/table">
                <a:tbl>
                  <a:tblPr/>
                  <a:tblGrid>
                    <a:gridCol w="685800"/>
                    <a:gridCol w="685800"/>
                  </a:tblGrid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θ</a:t>
                          </a:r>
                          <a:endPara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r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338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/6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3+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kumimoji="0" lang="en-US" altLang="en-US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US" altLang="en-US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kumimoji="0" lang="en-US" alt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/3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/2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2</a:t>
                          </a: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/3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/6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3-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kumimoji="0" lang="en-US" altLang="en-US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US" altLang="en-US" sz="20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kumimoji="0" lang="en-US" alt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endParaRPr kumimoji="0" lang="en-US" alt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0528" name="Group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8738186"/>
                  </p:ext>
                </p:extLst>
              </p:nvPr>
            </p:nvGraphicFramePr>
            <p:xfrm>
              <a:off x="2705100" y="2601914"/>
              <a:ext cx="1371600" cy="4150932"/>
            </p:xfrm>
            <a:graphic>
              <a:graphicData uri="http://schemas.openxmlformats.org/drawingml/2006/table">
                <a:tbl>
                  <a:tblPr/>
                  <a:tblGrid>
                    <a:gridCol w="685800"/>
                    <a:gridCol w="685800"/>
                  </a:tblGrid>
                  <a:tr h="518160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θ</a:t>
                          </a:r>
                          <a:endPara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r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3388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0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729742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/6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105310" t="-138333" r="-4425" b="-350833"/>
                          </a:stretch>
                        </a:blipFill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/3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/2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2</a:t>
                          </a: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/3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729742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5</a:t>
                          </a: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/6</a:t>
                          </a: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105310" t="-417500" r="-4425" b="-71667"/>
                          </a:stretch>
                        </a:blipFill>
                      </a:tcPr>
                    </a:tc>
                  </a:tr>
                  <a:tr h="434975"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l-GR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π</a:t>
                          </a:r>
                          <a:endParaRPr kumimoji="0" lang="en-US" alt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</a:endParaRPr>
                        </a:p>
                      </a:txBody>
                      <a:tcPr anchor="ctr" anchorCtr="1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algn="l">
                            <a:spcBef>
                              <a:spcPct val="20000"/>
                            </a:spcBef>
                            <a:buClr>
                              <a:schemeClr val="accent2"/>
                            </a:buClr>
                            <a:buSzPct val="110000"/>
                            <a:defRPr sz="28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1pPr>
                          <a:lvl2pPr algn="l">
                            <a:spcBef>
                              <a:spcPct val="20000"/>
                            </a:spcBef>
                            <a:buClr>
                              <a:schemeClr val="hlink"/>
                            </a:buClr>
                            <a:buSzPct val="110000"/>
                            <a:defRPr sz="24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2pPr>
                          <a:lvl3pPr algn="l">
                            <a:spcBef>
                              <a:spcPct val="20000"/>
                            </a:spcBef>
                            <a:buClr>
                              <a:schemeClr val="folHlink"/>
                            </a:buClr>
                            <a:buSzPct val="110000"/>
                            <a:defRPr sz="200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3pPr>
                          <a:lvl4pPr algn="l"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4pPr>
                          <a:lvl5pPr algn="l"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5pPr>
                          <a:lvl6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6pPr>
                          <a:lvl7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7pPr>
                          <a:lvl8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8pPr>
                          <a:lvl9pPr fontAlgn="base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defRPr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Pct val="110000"/>
                            <a:buFontTx/>
                            <a:buNone/>
                            <a:tabLst/>
                          </a:pPr>
                          <a:r>
                            <a:rPr kumimoji="0" lang="en-US" alt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anchor="ctr" anchorCtr="1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3200400" y="6553200"/>
          <a:ext cx="1778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177480" imgH="164880" progId="Equation.DSMT4">
                  <p:embed/>
                </p:oleObj>
              </mc:Choice>
              <mc:Fallback>
                <p:oleObj name="Equation" r:id="rId5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553200"/>
                        <a:ext cx="1778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2113688" y="1689087"/>
            <a:ext cx="6858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600" dirty="0" smtClean="0"/>
              <a:t>The </a:t>
            </a:r>
            <a:r>
              <a:rPr lang="en-US" altLang="en-US" sz="1600" dirty="0"/>
              <a:t>graph is symmetric </a:t>
            </a:r>
            <a:r>
              <a:rPr lang="en-US" altLang="en-US" sz="1600" u="sng" dirty="0"/>
              <a:t>with respect to the polar axis</a:t>
            </a:r>
            <a:r>
              <a:rPr lang="en-US" altLang="en-US" sz="1600" dirty="0"/>
              <a:t>, and you need only plot points from 0 to </a:t>
            </a:r>
            <a:r>
              <a:rPr lang="en-US" altLang="en-US" b="1" dirty="0">
                <a:sym typeface="Euclid Symbol" panose="05050102010706020507" pitchFamily="18" charset="2"/>
              </a:rPr>
              <a:t></a:t>
            </a:r>
            <a:r>
              <a:rPr lang="en-US" altLang="en-US" dirty="0">
                <a:sym typeface="Euclid Symbol" panose="05050102010706020507" pitchFamily="18" charset="2"/>
              </a:rPr>
              <a:t>.</a:t>
            </a:r>
            <a:endParaRPr lang="en-US" altLang="en-US" dirty="0"/>
          </a:p>
        </p:txBody>
      </p:sp>
      <p:pic>
        <p:nvPicPr>
          <p:cNvPr id="20531" name="Picture 51" descr="[image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90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8108951" y="2601914"/>
            <a:ext cx="8627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Lima</a:t>
            </a:r>
            <a:r>
              <a:rPr lang="en-US" altLang="en-US" sz="1400">
                <a:sym typeface="WP MultinationalA Helve" pitchFamily="2" charset="2"/>
              </a:rPr>
              <a:t></a:t>
            </a:r>
            <a:r>
              <a:rPr lang="en-US" altLang="en-US" sz="1400"/>
              <a:t>on</a:t>
            </a:r>
          </a:p>
        </p:txBody>
      </p:sp>
      <p:graphicFrame>
        <p:nvGraphicFramePr>
          <p:cNvPr id="20537" name="Object 57"/>
          <p:cNvGraphicFramePr>
            <a:graphicFrameLocks noChangeAspect="1"/>
          </p:cNvGraphicFramePr>
          <p:nvPr/>
        </p:nvGraphicFramePr>
        <p:xfrm>
          <a:off x="3886200" y="5410200"/>
          <a:ext cx="1651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8" imgW="164880" imgH="215640" progId="Equation.DSMT4">
                  <p:embed/>
                </p:oleObj>
              </mc:Choice>
              <mc:Fallback>
                <p:oleObj name="Equation" r:id="rId8" imgW="164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10200"/>
                        <a:ext cx="1651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8" name="Object 58"/>
          <p:cNvGraphicFramePr>
            <a:graphicFrameLocks noChangeAspect="1"/>
          </p:cNvGraphicFramePr>
          <p:nvPr/>
        </p:nvGraphicFramePr>
        <p:xfrm>
          <a:off x="3962400" y="64770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0" imgW="114120" imgH="215640" progId="Equation.DSMT4">
                  <p:embed/>
                </p:oleObj>
              </mc:Choice>
              <mc:Fallback>
                <p:oleObj name="Equation" r:id="rId10" imgW="1141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64770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17353" y="765757"/>
            <a:ext cx="326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Ex.9  Graph r = 3 + 2cos</a:t>
            </a:r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5206" y="765757"/>
            <a:ext cx="4151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Replacing (r,</a:t>
            </a:r>
            <a:r>
              <a:rPr lang="el-GR" dirty="0" smtClean="0"/>
              <a:t>θ</a:t>
            </a:r>
            <a:r>
              <a:rPr lang="en-US" dirty="0" smtClean="0"/>
              <a:t>) with (r,-</a:t>
            </a:r>
            <a:r>
              <a:rPr lang="el-GR" dirty="0" smtClean="0"/>
              <a:t>θ</a:t>
            </a:r>
            <a:r>
              <a:rPr lang="en-US" dirty="0" smtClean="0"/>
              <a:t>) produces:</a:t>
            </a:r>
          </a:p>
          <a:p>
            <a:r>
              <a:rPr lang="en-US" dirty="0" smtClean="0"/>
              <a:t>r = 3 + 2cos(-</a:t>
            </a:r>
            <a:r>
              <a:rPr lang="el-GR" dirty="0" smtClean="0"/>
              <a:t>θ</a:t>
            </a:r>
            <a:r>
              <a:rPr lang="en-US" dirty="0" smtClean="0"/>
              <a:t>) </a:t>
            </a:r>
          </a:p>
          <a:p>
            <a:r>
              <a:rPr lang="en-US" dirty="0"/>
              <a:t> </a:t>
            </a:r>
            <a:r>
              <a:rPr lang="en-US" dirty="0" smtClean="0"/>
              <a:t> = 3 + 2cos</a:t>
            </a:r>
            <a:r>
              <a:rPr lang="el-GR" dirty="0" smtClean="0"/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529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077200" cy="762000"/>
          </a:xfrm>
        </p:spPr>
        <p:txBody>
          <a:bodyPr/>
          <a:lstStyle/>
          <a:p>
            <a:r>
              <a:rPr lang="en-US" altLang="en-US" dirty="0"/>
              <a:t>Summary of Special Polar Graphs</a:t>
            </a:r>
          </a:p>
        </p:txBody>
      </p:sp>
      <p:pic>
        <p:nvPicPr>
          <p:cNvPr id="31748" name="Picture 4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6" descr="[imag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956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514600" y="2133600"/>
          <a:ext cx="520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520560" imgH="571320" progId="Equation.DSMT4">
                  <p:embed/>
                </p:oleObj>
              </mc:Choice>
              <mc:Fallback>
                <p:oleObj name="Equation" r:id="rId5" imgW="5205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33600"/>
                        <a:ext cx="520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057400" y="5410200"/>
            <a:ext cx="160020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dirty="0" err="1"/>
              <a:t>Lima</a:t>
            </a:r>
            <a:r>
              <a:rPr lang="en-US" altLang="en-US" dirty="0" err="1">
                <a:sym typeface="WP MultinationalA Helve" pitchFamily="2" charset="2"/>
              </a:rPr>
              <a:t>c</a:t>
            </a:r>
            <a:r>
              <a:rPr lang="en-US" altLang="en-US" dirty="0" err="1"/>
              <a:t>on</a:t>
            </a:r>
            <a:r>
              <a:rPr lang="en-US" altLang="en-US" dirty="0"/>
              <a:t> with </a:t>
            </a:r>
          </a:p>
          <a:p>
            <a:pPr algn="l"/>
            <a:r>
              <a:rPr lang="en-US" altLang="en-US" dirty="0"/>
              <a:t>inner loop</a:t>
            </a: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953000" y="2286000"/>
          <a:ext cx="533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533160" imgH="571320" progId="Equation.DSMT4">
                  <p:embed/>
                </p:oleObj>
              </mc:Choice>
              <mc:Fallback>
                <p:oleObj name="Equation" r:id="rId7" imgW="5331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86000"/>
                        <a:ext cx="533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429000" y="914401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800" dirty="0" err="1"/>
              <a:t>Lima</a:t>
            </a:r>
            <a:r>
              <a:rPr lang="en-US" altLang="en-US" sz="2800" dirty="0" err="1">
                <a:sym typeface="WP MultinationalA Helve" pitchFamily="2" charset="2"/>
              </a:rPr>
              <a:t>c</a:t>
            </a:r>
            <a:r>
              <a:rPr lang="en-US" altLang="en-US" sz="2800" dirty="0" err="1"/>
              <a:t>ons</a:t>
            </a:r>
            <a:r>
              <a:rPr lang="en-US" altLang="en-US" sz="2800" dirty="0"/>
              <a:t>:</a:t>
            </a:r>
            <a:endParaRPr lang="en-US" altLang="en-US" dirty="0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343401" y="5410201"/>
            <a:ext cx="1720343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dirty="0" smtClean="0"/>
              <a:t>Cardioid</a:t>
            </a:r>
            <a:endParaRPr lang="en-US" altLang="en-US" dirty="0"/>
          </a:p>
          <a:p>
            <a:pPr algn="l"/>
            <a:r>
              <a:rPr lang="en-US" altLang="en-US" dirty="0"/>
              <a:t>(heart-shaped)</a:t>
            </a:r>
          </a:p>
        </p:txBody>
      </p:sp>
      <p:pic>
        <p:nvPicPr>
          <p:cNvPr id="31757" name="Picture 13" descr="[image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956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162800" y="5410200"/>
            <a:ext cx="104775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Dimpled</a:t>
            </a:r>
          </a:p>
          <a:p>
            <a:pPr algn="l"/>
            <a:r>
              <a:rPr lang="en-US" altLang="en-US" dirty="0" err="1">
                <a:cs typeface="Arial" panose="020B0604020202020204" pitchFamily="34" charset="0"/>
              </a:rPr>
              <a:t>Lima</a:t>
            </a:r>
            <a:r>
              <a:rPr lang="en-US" altLang="en-US" dirty="0" err="1">
                <a:sym typeface="WP MultinationalA Helve" pitchFamily="2" charset="2"/>
              </a:rPr>
              <a:t>c</a:t>
            </a:r>
            <a:r>
              <a:rPr lang="en-US" altLang="en-US" dirty="0" err="1">
                <a:cs typeface="Arial" panose="020B0604020202020204" pitchFamily="34" charset="0"/>
              </a:rPr>
              <a:t>on</a:t>
            </a:r>
            <a:endParaRPr lang="en-US" altLang="en-US" dirty="0"/>
          </a:p>
        </p:txBody>
      </p:sp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6858000" y="2209800"/>
          <a:ext cx="88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0" imgW="888840" imgH="571320" progId="Equation.DSMT4">
                  <p:embed/>
                </p:oleObj>
              </mc:Choice>
              <mc:Fallback>
                <p:oleObj name="Equation" r:id="rId10" imgW="8888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209800"/>
                        <a:ext cx="889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61" name="Picture 17" descr="[image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8956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9144000" y="2209800"/>
          <a:ext cx="571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3" imgW="571320" imgH="571320" progId="Equation.DSMT4">
                  <p:embed/>
                </p:oleObj>
              </mc:Choice>
              <mc:Fallback>
                <p:oleObj name="Equation" r:id="rId13" imgW="5713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2209800"/>
                        <a:ext cx="571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9051925" y="5370513"/>
            <a:ext cx="111125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Convex</a:t>
            </a:r>
          </a:p>
          <a:p>
            <a:pPr algn="l"/>
            <a:r>
              <a:rPr lang="en-US" altLang="en-US" dirty="0"/>
              <a:t> </a:t>
            </a:r>
            <a:r>
              <a:rPr lang="en-US" altLang="en-US" dirty="0" err="1">
                <a:cs typeface="Arial" panose="020B0604020202020204" pitchFamily="34" charset="0"/>
              </a:rPr>
              <a:t>Lima</a:t>
            </a:r>
            <a:r>
              <a:rPr lang="en-US" altLang="en-US" dirty="0" err="1">
                <a:sym typeface="WP MultinationalA Helve" pitchFamily="2" charset="2"/>
              </a:rPr>
              <a:t>c</a:t>
            </a:r>
            <a:r>
              <a:rPr lang="en-US" altLang="en-US" dirty="0" err="1">
                <a:cs typeface="Arial" panose="020B0604020202020204" pitchFamily="34" charset="0"/>
              </a:rPr>
              <a:t>on</a:t>
            </a:r>
            <a:endParaRPr lang="en-US" altLang="en-US" dirty="0"/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257800" y="1066800"/>
          <a:ext cx="16002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5" imgW="1409400" imgH="1028520" progId="Equation.DSMT4">
                  <p:embed/>
                </p:oleObj>
              </mc:Choice>
              <mc:Fallback>
                <p:oleObj name="Equation" r:id="rId15" imgW="1409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066800"/>
                        <a:ext cx="1600200" cy="1168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7400" y="6223379"/>
            <a:ext cx="1491018" cy="3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&lt; b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37557" y="6223379"/>
            <a:ext cx="1720343" cy="3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 = 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223379"/>
            <a:ext cx="1047750" cy="3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 &gt; 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051925" y="6223379"/>
                <a:ext cx="1082675" cy="46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|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1925" y="6223379"/>
                <a:ext cx="1082675" cy="461473"/>
              </a:xfrm>
              <a:prstGeom prst="rect">
                <a:avLst/>
              </a:prstGeom>
              <a:blipFill rotWithShape="0">
                <a:blip r:embed="rId17"/>
                <a:stretch>
                  <a:fillRect l="-1124" t="-2632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41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52" grpId="0" autoUpdateAnimBg="0"/>
      <p:bldP spid="31754" grpId="0" autoUpdateAnimBg="0"/>
      <p:bldP spid="31755" grpId="0" autoUpdateAnimBg="0"/>
      <p:bldP spid="31758" grpId="0" autoUpdateAnimBg="0"/>
      <p:bldP spid="3176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438401" y="228601"/>
            <a:ext cx="1933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Rose Curves: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905000" y="2279650"/>
          <a:ext cx="1308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307880" imgH="253800" progId="Equation.DSMT4">
                  <p:embed/>
                </p:oleObj>
              </mc:Choice>
              <mc:Fallback>
                <p:oleObj name="Equation" r:id="rId3" imgW="1307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79650"/>
                        <a:ext cx="1308100" cy="254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495800" y="344488"/>
          <a:ext cx="2667000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2374560" imgH="1117440" progId="Equation.DSMT4">
                  <p:embed/>
                </p:oleObj>
              </mc:Choice>
              <mc:Fallback>
                <p:oleObj name="Equation" r:id="rId5" imgW="237456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4488"/>
                        <a:ext cx="2667000" cy="12557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4343400" y="2279650"/>
          <a:ext cx="1308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1307880" imgH="253800" progId="Equation.DSMT4">
                  <p:embed/>
                </p:oleObj>
              </mc:Choice>
              <mc:Fallback>
                <p:oleObj name="Equation" r:id="rId7" imgW="1307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79650"/>
                        <a:ext cx="1308100" cy="254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7" name="Picture 9" descr="[image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9" name="Picture 11" descr="[image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667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6705600" y="2286000"/>
          <a:ext cx="1231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0" imgW="1231560" imgH="253800" progId="Equation.DSMT4">
                  <p:embed/>
                </p:oleObj>
              </mc:Choice>
              <mc:Fallback>
                <p:oleObj name="Equation" r:id="rId10" imgW="1231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86000"/>
                        <a:ext cx="1231900" cy="254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82" name="Picture 14" descr="[image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9067800" y="2362200"/>
          <a:ext cx="1231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13" imgW="1231560" imgH="253800" progId="Equation.DSMT4">
                  <p:embed/>
                </p:oleObj>
              </mc:Choice>
              <mc:Fallback>
                <p:oleObj name="Equation" r:id="rId13" imgW="1231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7800" y="2362200"/>
                        <a:ext cx="1231900" cy="254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85" name="Picture 17" descr="[image]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667000"/>
            <a:ext cx="2209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5295332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determines the length of the petal, and </a:t>
            </a:r>
            <a:r>
              <a:rPr lang="en-US" sz="2400" i="1" dirty="0" smtClean="0">
                <a:solidFill>
                  <a:srgbClr val="0070C0"/>
                </a:solidFill>
              </a:rPr>
              <a:t>b </a:t>
            </a:r>
            <a:r>
              <a:rPr lang="en-US" sz="2400" dirty="0" smtClean="0">
                <a:solidFill>
                  <a:srgbClr val="0070C0"/>
                </a:solidFill>
              </a:rPr>
              <a:t>determines the number of petals.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1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114800" y="990601"/>
            <a:ext cx="4065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/>
              <a:t>Circles and Lemniscates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133600" y="2667000"/>
          <a:ext cx="1168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1168200" imgH="241200" progId="Equation.DSMT4">
                  <p:embed/>
                </p:oleObj>
              </mc:Choice>
              <mc:Fallback>
                <p:oleObj name="Equation" r:id="rId4" imgW="1168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7000"/>
                        <a:ext cx="1168400" cy="2413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8" name="Picture 6" descr="[image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[image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4419600" y="2667000"/>
          <a:ext cx="1092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8" imgW="1091880" imgH="253800" progId="Equation.DSMT4">
                  <p:embed/>
                </p:oleObj>
              </mc:Choice>
              <mc:Fallback>
                <p:oleObj name="Equation" r:id="rId8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667000"/>
                        <a:ext cx="1092200" cy="254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6553200" y="2667000"/>
          <a:ext cx="1460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0" imgW="1460160" imgH="304560" progId="Equation.DSMT4">
                  <p:embed/>
                </p:oleObj>
              </mc:Choice>
              <mc:Fallback>
                <p:oleObj name="Equation" r:id="rId10" imgW="1460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667000"/>
                        <a:ext cx="1460500" cy="304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4" name="Picture 12" descr="[image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6" name="Picture 14" descr="[image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0480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8915400" y="2667000"/>
          <a:ext cx="153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4" imgW="1536480" imgH="304560" progId="Equation.DSMT4">
                  <p:embed/>
                </p:oleObj>
              </mc:Choice>
              <mc:Fallback>
                <p:oleObj name="Equation" r:id="rId14" imgW="15364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0" y="2667000"/>
                        <a:ext cx="1536700" cy="304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302000" y="1981201"/>
            <a:ext cx="9334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en-US" dirty="0"/>
              <a:t>Circles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7467600" y="1981201"/>
            <a:ext cx="16954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dirty="0" smtClean="0"/>
              <a:t> </a:t>
            </a:r>
            <a:r>
              <a:rPr lang="en-US" altLang="en-US" dirty="0" err="1" smtClean="0"/>
              <a:t>Lemniscates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988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808" grpId="0" autoUpdateAnimBg="0"/>
      <p:bldP spid="338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Ex.1   Identify and graph r =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4741"/>
            <a:ext cx="7451677" cy="518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Ex.2 – Identify and graph </a:t>
            </a:r>
            <a:r>
              <a:rPr lang="el-GR" dirty="0" smtClean="0"/>
              <a:t>θ</a:t>
            </a:r>
            <a:r>
              <a:rPr lang="en-US" dirty="0" smtClean="0"/>
              <a:t> = </a:t>
            </a:r>
            <a:r>
              <a:rPr lang="el-GR" dirty="0" smtClean="0"/>
              <a:t>π</a:t>
            </a:r>
            <a:r>
              <a:rPr lang="en-US" dirty="0" smtClean="0"/>
              <a:t>/4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60310"/>
            <a:ext cx="7103595" cy="519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Ex.3 – Identify and graph r sin </a:t>
            </a:r>
            <a:r>
              <a:rPr lang="el-GR" dirty="0" smtClean="0"/>
              <a:t>θ</a:t>
            </a:r>
            <a:r>
              <a:rPr lang="en-US" dirty="0" smtClean="0"/>
              <a:t> =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5719"/>
            <a:ext cx="7055893" cy="515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Ex.4 – graph r sin </a:t>
            </a:r>
            <a:r>
              <a:rPr lang="el-GR" dirty="0" smtClean="0"/>
              <a:t>θ</a:t>
            </a:r>
            <a:r>
              <a:rPr lang="en-US" dirty="0" smtClean="0"/>
              <a:t> = 2 in polar form on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your calculators.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1. Press “mode” – change to polar function, and into degree form.</a:t>
            </a:r>
          </a:p>
          <a:p>
            <a:r>
              <a:rPr lang="en-US" sz="2000" dirty="0" smtClean="0"/>
              <a:t>2. Press window and change to the following window settings: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l-GR" sz="2000" dirty="0" smtClean="0"/>
              <a:t>θ</a:t>
            </a:r>
            <a:r>
              <a:rPr lang="en-US" sz="2000" dirty="0" smtClean="0"/>
              <a:t> min = 0                   </a:t>
            </a:r>
            <a:r>
              <a:rPr lang="el-GR" sz="2000" dirty="0" smtClean="0"/>
              <a:t>θ</a:t>
            </a:r>
            <a:r>
              <a:rPr lang="en-US" sz="2000" dirty="0" smtClean="0"/>
              <a:t> max = 360                 </a:t>
            </a:r>
            <a:r>
              <a:rPr lang="el-GR" sz="2000" dirty="0" smtClean="0"/>
              <a:t>θ</a:t>
            </a:r>
            <a:r>
              <a:rPr lang="en-US" sz="2000" dirty="0" smtClean="0"/>
              <a:t> step = 15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x min = -5		         x max = 5                        x </a:t>
            </a:r>
            <a:r>
              <a:rPr lang="en-US" sz="2000" dirty="0" err="1" smtClean="0"/>
              <a:t>scl</a:t>
            </a:r>
            <a:r>
              <a:rPr lang="en-US" sz="2000" dirty="0" smtClean="0"/>
              <a:t> = 1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y min = -1                  y max = 4                     y </a:t>
            </a:r>
            <a:r>
              <a:rPr lang="en-US" sz="2000" dirty="0" err="1" smtClean="0"/>
              <a:t>scl</a:t>
            </a:r>
            <a:r>
              <a:rPr lang="en-US" sz="2000" dirty="0" smtClean="0"/>
              <a:t> = 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Press ‘ y = ‘ and enter all equations in ‘ r = ‘ form.  If you are entering a polar equation into the calculator you have to solve for r first.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Press ‘ graph ‘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5  Identify and graph r cos </a:t>
            </a:r>
            <a:r>
              <a:rPr lang="el-GR" dirty="0" smtClean="0"/>
              <a:t>θ</a:t>
            </a:r>
            <a:r>
              <a:rPr lang="en-US" dirty="0" smtClean="0"/>
              <a:t> = -3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5534" y="1493671"/>
            <a:ext cx="6810233" cy="511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u="sng" dirty="0" smtClean="0"/>
              <a:t>a</a:t>
            </a:r>
            <a:r>
              <a:rPr lang="en-US" dirty="0" smtClean="0"/>
              <a:t> be a nonzero real number: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sz="2800" dirty="0" smtClean="0"/>
              <a:t>r sin </a:t>
            </a:r>
            <a:r>
              <a:rPr lang="el-GR" sz="2800" dirty="0" smtClean="0"/>
              <a:t>θ</a:t>
            </a:r>
            <a:r>
              <a:rPr lang="en-US" sz="2800" dirty="0" smtClean="0"/>
              <a:t> = a</a:t>
            </a:r>
          </a:p>
          <a:p>
            <a:pPr lvl="1"/>
            <a:r>
              <a:rPr lang="en-US" sz="2400" dirty="0" smtClean="0"/>
              <a:t>This is a horizontal line </a:t>
            </a:r>
            <a:r>
              <a:rPr lang="en-US" sz="2400" u="sng" dirty="0" smtClean="0"/>
              <a:t>a</a:t>
            </a:r>
            <a:r>
              <a:rPr lang="en-US" sz="2400" dirty="0" smtClean="0"/>
              <a:t> units above the pole if a &gt; 0, and |a| units below the pole if a &lt; 0.</a:t>
            </a:r>
            <a:endParaRPr lang="en-US" sz="2400" dirty="0"/>
          </a:p>
          <a:p>
            <a:pPr lvl="1"/>
            <a:endParaRPr lang="en-US" sz="2400" dirty="0" smtClean="0"/>
          </a:p>
          <a:p>
            <a:r>
              <a:rPr lang="en-US" sz="2600" dirty="0" smtClean="0"/>
              <a:t>2. r cos </a:t>
            </a:r>
            <a:r>
              <a:rPr lang="el-GR" sz="2600" dirty="0" smtClean="0"/>
              <a:t>θ</a:t>
            </a:r>
            <a:r>
              <a:rPr lang="en-US" sz="2600" dirty="0" smtClean="0"/>
              <a:t> = a</a:t>
            </a:r>
          </a:p>
          <a:p>
            <a:pPr lvl="1"/>
            <a:r>
              <a:rPr lang="en-US" sz="2400" dirty="0" smtClean="0"/>
              <a:t>This is a vertical line </a:t>
            </a:r>
            <a:r>
              <a:rPr lang="en-US" sz="2400" u="sng" dirty="0" smtClean="0"/>
              <a:t>a</a:t>
            </a:r>
            <a:r>
              <a:rPr lang="en-US" sz="2400" dirty="0" smtClean="0"/>
              <a:t> units to the right of the pole if  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a &gt; 0, and |a| units to the left of the pole if a &lt; 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39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Ex.6 – Identify and graph r = 4 sin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93672"/>
            <a:ext cx="7055893" cy="50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Ex.7 – Identify and graph r = -2 cos </a:t>
            </a:r>
            <a:r>
              <a:rPr lang="el-GR" dirty="0" smtClean="0"/>
              <a:t>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60311"/>
            <a:ext cx="7028597" cy="495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497</TotalTime>
  <Words>505</Words>
  <Application>Microsoft Office PowerPoint</Application>
  <PresentationFormat>Widescreen</PresentationFormat>
  <Paragraphs>83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Euclid Symbol</vt:lpstr>
      <vt:lpstr>Times New Roman</vt:lpstr>
      <vt:lpstr>Trebuchet MS</vt:lpstr>
      <vt:lpstr>Wingdings</vt:lpstr>
      <vt:lpstr>Wingdings 3</vt:lpstr>
      <vt:lpstr>WP MultinationalA Helve</vt:lpstr>
      <vt:lpstr>Facet</vt:lpstr>
      <vt:lpstr>MathType 5.0 Equation</vt:lpstr>
      <vt:lpstr>8.2 - Graphing Polar Equations</vt:lpstr>
      <vt:lpstr>Ex.1   Identify and graph r = 3</vt:lpstr>
      <vt:lpstr>Ex.2 – Identify and graph θ = π/4</vt:lpstr>
      <vt:lpstr>Ex.3 – Identify and graph r sin θ = 2</vt:lpstr>
      <vt:lpstr>Ex.4 – graph r sin θ = 2 in polar form on            your calculators.</vt:lpstr>
      <vt:lpstr>Ex. 5  Identify and graph r cos θ = -3</vt:lpstr>
      <vt:lpstr>Let a be a nonzero real number:</vt:lpstr>
      <vt:lpstr>Ex.6 – Identify and graph r = 4 sin θ</vt:lpstr>
      <vt:lpstr>Ex.7 – Identify and graph r = -2 cos θ</vt:lpstr>
      <vt:lpstr>Tests for Symmetry</vt:lpstr>
      <vt:lpstr>Ex.8    Test r = -2 cos θ for symmetry</vt:lpstr>
      <vt:lpstr>Using Symmetry to Sketch</vt:lpstr>
      <vt:lpstr>Summary of Special Polar Graphs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8.2 - Graphing Polar Equations</dc:title>
  <dc:creator>Pfeil, Jason</dc:creator>
  <cp:lastModifiedBy>Pfeil, Jason</cp:lastModifiedBy>
  <cp:revision>18</cp:revision>
  <dcterms:created xsi:type="dcterms:W3CDTF">2015-04-01T16:50:48Z</dcterms:created>
  <dcterms:modified xsi:type="dcterms:W3CDTF">2016-03-15T18:43:50Z</dcterms:modified>
</cp:coreProperties>
</file>